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56" r:id="rId2"/>
    <p:sldId id="282" r:id="rId3"/>
    <p:sldId id="283" r:id="rId4"/>
    <p:sldId id="258" r:id="rId5"/>
    <p:sldId id="259" r:id="rId6"/>
    <p:sldId id="260" r:id="rId7"/>
    <p:sldId id="286" r:id="rId8"/>
    <p:sldId id="287" r:id="rId9"/>
    <p:sldId id="257" r:id="rId10"/>
    <p:sldId id="261" r:id="rId11"/>
    <p:sldId id="284" r:id="rId12"/>
    <p:sldId id="262" r:id="rId13"/>
    <p:sldId id="288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60CF8D-9613-4BEE-996B-FAC6C3144A9B}" type="datetimeFigureOut">
              <a:rPr lang="uk-UA" smtClean="0"/>
              <a:pPr/>
              <a:t>23.04.2016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C8645B8-FFEE-4886-B37C-8360EE579F43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571612"/>
            <a:ext cx="8229600" cy="2771796"/>
          </a:xfrm>
        </p:spPr>
        <p:txBody>
          <a:bodyPr>
            <a:noAutofit/>
          </a:bodyPr>
          <a:lstStyle/>
          <a:p>
            <a:r>
              <a:rPr lang="uk-UA" sz="54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Облік заробітної плати в розвинутих країнах світу: США, ЯПОНІЯ, ФРАНЦІЯ, </a:t>
            </a:r>
            <a:endParaRPr lang="uk-UA" sz="5400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1071546"/>
            <a:ext cx="8358246" cy="3730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Становить </a:t>
            </a:r>
            <a:r>
              <a:rPr lang="uk-U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інтерес методика оцінки праці у Франції, що має, як правило, багатофакторний аналіз. У політиці оплати праці більшості французьких компаній спостерігається дві тенденції: індексація заробітної плати залежно від вартості життя, при цьому індекси цін на споживчі товари враховуються в колективних договорах, й індивідуалізація оплати праці, що заснована на рівні професійної кваліфікації та відповідає виконуваній роботі та кількості внесених раціоналізаторських пропозицій. </a:t>
            </a:r>
            <a:endParaRPr lang="en-US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uk-U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285728"/>
            <a:ext cx="6858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Франція</a:t>
            </a:r>
            <a:endParaRPr lang="uk-UA" sz="4800" b="1" i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3074" name="Picture 2" descr="http://cdn1.img22.ria.ru/images/93829/32/93829329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286256"/>
            <a:ext cx="8072494" cy="25717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571480"/>
            <a:ext cx="8643998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На думку багатьох французьких фахівців, поряд зі стимулюванням продуктивності праці, індивідуалізація оплати праці призводить до збільшення конфліктних ситуацій із приводу справедливості в одержанні надбавок. Найбільший інтерес викликає бальна оцінка ефективності праці працівника (від 0 до 120 балів) на основі шести показників: професійні знання, продуктивність праці, якість роботи, дотримання правил техніки безпеки, ініціативність, етика виробництва.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uk-UA" dirty="0"/>
          </a:p>
        </p:txBody>
      </p:sp>
      <p:pic>
        <p:nvPicPr>
          <p:cNvPr id="1026" name="Picture 2" descr="http://yak-prosto.com/images/4/a/yak-zbilshiti-indeks-produktivnos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3214686"/>
            <a:ext cx="4476780" cy="318135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44" y="3000372"/>
            <a:ext cx="41434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	При цьому персонал підприємства поділяється на 5 категорій. До найвищої, першої, належать працівники, які набрали від 100 до 120 балів, до другої — ті, що набрали до 80 % від максимальної кількості балів, до третьої — 60, до четвертої — 40.</a:t>
            </a:r>
            <a:endParaRPr lang="uk-UA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24646"/>
            <a:ext cx="8501122" cy="6633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Франції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нарахована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зарплата за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місяць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16000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франків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Утримано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заплати: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на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соціальне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страхування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1296;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на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пенсійне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забезпечення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282;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по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безробіттю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124.</a:t>
            </a:r>
          </a:p>
          <a:p>
            <a:pPr algn="just">
              <a:lnSpc>
                <a:spcPct val="150000"/>
              </a:lnSpc>
            </a:pP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Відображення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операцій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рахунках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нарахована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зарплата персоналу: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Дт "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оплату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праці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винагороди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персоналу)" – 16000;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 "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Розрахунки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персоналом" – 16000.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Утримано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заплати: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Дт "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Розрахунки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персоналом" – 1712;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 "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Соціальне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страхування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- 1296;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 "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Інші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соціального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страхування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– 406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85926"/>
            <a:ext cx="87868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Дякую за увагу</a:t>
            </a:r>
            <a:endParaRPr lang="uk-UA" sz="9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3429000"/>
            <a:ext cx="514353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/>
              <a:t>	</a:t>
            </a:r>
            <a:r>
              <a:rPr lang="ru-RU" sz="2200" dirty="0" err="1" smtClean="0"/>
              <a:t>Мінімальні</a:t>
            </a:r>
            <a:r>
              <a:rPr lang="ru-RU" sz="2200" dirty="0" smtClean="0"/>
              <a:t> </a:t>
            </a:r>
            <a:r>
              <a:rPr lang="ru-RU" sz="2200" dirty="0" err="1"/>
              <a:t>розміри</a:t>
            </a:r>
            <a:r>
              <a:rPr lang="ru-RU" sz="2200" dirty="0"/>
              <a:t> </a:t>
            </a:r>
            <a:r>
              <a:rPr lang="ru-RU" sz="2200" dirty="0" err="1"/>
              <a:t>заробітної</a:t>
            </a:r>
            <a:r>
              <a:rPr lang="ru-RU" sz="2200" dirty="0"/>
              <a:t> плати, порядок оплати за </a:t>
            </a:r>
            <a:r>
              <a:rPr lang="ru-RU" sz="2200" dirty="0" err="1"/>
              <a:t>понаднормові</a:t>
            </a:r>
            <a:r>
              <a:rPr lang="ru-RU" sz="2200" dirty="0"/>
              <a:t> </a:t>
            </a:r>
            <a:r>
              <a:rPr lang="ru-RU" sz="2200" dirty="0" err="1"/>
              <a:t>роботи</a:t>
            </a:r>
            <a:r>
              <a:rPr lang="ru-RU" sz="2200" dirty="0"/>
              <a:t>, </a:t>
            </a:r>
            <a:r>
              <a:rPr lang="ru-RU" sz="2200" dirty="0" err="1"/>
              <a:t>види</a:t>
            </a:r>
            <a:r>
              <a:rPr lang="ru-RU" sz="2200" dirty="0"/>
              <a:t> та </a:t>
            </a:r>
            <a:r>
              <a:rPr lang="ru-RU" sz="2200" dirty="0" err="1"/>
              <a:t>розміри</a:t>
            </a:r>
            <a:r>
              <a:rPr lang="ru-RU" sz="2200" dirty="0"/>
              <a:t> </a:t>
            </a:r>
            <a:r>
              <a:rPr lang="ru-RU" sz="2200" dirty="0" err="1"/>
              <a:t>утримань</a:t>
            </a:r>
            <a:r>
              <a:rPr lang="ru-RU" sz="2200" dirty="0"/>
              <a:t>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заробітної</a:t>
            </a:r>
            <a:r>
              <a:rPr lang="ru-RU" sz="2200" dirty="0"/>
              <a:t> плати </a:t>
            </a:r>
            <a:r>
              <a:rPr lang="ru-RU" sz="2200" dirty="0" err="1"/>
              <a:t>й</a:t>
            </a:r>
            <a:r>
              <a:rPr lang="ru-RU" sz="2200" dirty="0"/>
              <a:t> </a:t>
            </a:r>
            <a:r>
              <a:rPr lang="ru-RU" sz="2200" dirty="0" err="1"/>
              <a:t>відрахувань</a:t>
            </a:r>
            <a:r>
              <a:rPr lang="ru-RU" sz="2200" dirty="0"/>
              <a:t> на </a:t>
            </a:r>
            <a:r>
              <a:rPr lang="ru-RU" sz="2200" dirty="0" err="1"/>
              <a:t>соціальні</a:t>
            </a:r>
            <a:r>
              <a:rPr lang="ru-RU" sz="2200" dirty="0"/>
              <a:t> потреби, а </a:t>
            </a:r>
            <a:r>
              <a:rPr lang="ru-RU" sz="2200" dirty="0" err="1"/>
              <a:t>також</a:t>
            </a:r>
            <a:r>
              <a:rPr lang="ru-RU" sz="2200" dirty="0"/>
              <a:t> </a:t>
            </a:r>
            <a:r>
              <a:rPr lang="ru-RU" sz="2200" dirty="0" err="1"/>
              <a:t>інші</a:t>
            </a:r>
            <a:r>
              <a:rPr lang="ru-RU" sz="2200" dirty="0"/>
              <a:t> </a:t>
            </a:r>
            <a:r>
              <a:rPr lang="ru-RU" sz="2200" dirty="0" err="1"/>
              <a:t>умови</a:t>
            </a:r>
            <a:r>
              <a:rPr lang="ru-RU" sz="2200" dirty="0"/>
              <a:t> оплати </a:t>
            </a:r>
            <a:r>
              <a:rPr lang="ru-RU" sz="2200" dirty="0" err="1"/>
              <a:t>праці</a:t>
            </a:r>
            <a:r>
              <a:rPr lang="ru-RU" sz="2200" dirty="0"/>
              <a:t> </a:t>
            </a:r>
            <a:r>
              <a:rPr lang="ru-RU" sz="2200" dirty="0" err="1"/>
              <a:t>визначаються</a:t>
            </a:r>
            <a:r>
              <a:rPr lang="ru-RU" sz="2200" dirty="0"/>
              <a:t> </a:t>
            </a:r>
            <a:r>
              <a:rPr lang="ru-RU" sz="2200" dirty="0" err="1"/>
              <a:t>законодавчими</a:t>
            </a:r>
            <a:r>
              <a:rPr lang="ru-RU" sz="2200" dirty="0"/>
              <a:t> актами </a:t>
            </a:r>
            <a:r>
              <a:rPr lang="ru-RU" sz="2200" dirty="0" err="1"/>
              <a:t>кожної</a:t>
            </a:r>
            <a:r>
              <a:rPr lang="ru-RU" sz="2200" dirty="0"/>
              <a:t> </a:t>
            </a:r>
            <a:r>
              <a:rPr lang="ru-RU" sz="2200" dirty="0" err="1"/>
              <a:t>окремої</a:t>
            </a:r>
            <a:r>
              <a:rPr lang="ru-RU" sz="2200" dirty="0"/>
              <a:t> </a:t>
            </a:r>
            <a:r>
              <a:rPr lang="ru-RU" sz="2200" dirty="0" err="1"/>
              <a:t>країни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428604"/>
            <a:ext cx="8286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У </a:t>
            </a:r>
            <a:r>
              <a:rPr lang="uk-UA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країнах із розвинутою ринковою економікою широко застосовуються найрізноманітніші системи матеріального заохочення працівників і стимулювання їх щодо підвищення результативності праці. </a:t>
            </a:r>
          </a:p>
        </p:txBody>
      </p:sp>
      <p:pic>
        <p:nvPicPr>
          <p:cNvPr id="1026" name="Picture 2" descr="http://school.xvatit.com/images/thumb/4/45/Resursu_(5).jpg/350px-Resursu_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2428868"/>
            <a:ext cx="3333750" cy="3929090"/>
          </a:xfrm>
          <a:prstGeom prst="rect">
            <a:avLst/>
          </a:prstGeom>
          <a:noFill/>
        </p:spPr>
      </p:pic>
      <p:pic>
        <p:nvPicPr>
          <p:cNvPr id="1028" name="Picture 4" descr="http://hrliga.com/uploads/pic619_bi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1857364"/>
            <a:ext cx="4286280" cy="152400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24" y="2428868"/>
          <a:ext cx="8786876" cy="4214842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255268"/>
                <a:gridCol w="1387941"/>
                <a:gridCol w="1285884"/>
                <a:gridCol w="1091979"/>
                <a:gridCol w="1408351"/>
                <a:gridCol w="1285884"/>
                <a:gridCol w="1071569"/>
              </a:tblGrid>
              <a:tr h="366508">
                <a:tc gridSpan="7">
                  <a:txBody>
                    <a:bodyPr/>
                    <a:lstStyle/>
                    <a:p>
                      <a:pPr algn="ctr"/>
                      <a:r>
                        <a:rPr lang="ru-RU" sz="1700" dirty="0" err="1"/>
                        <a:t>Утримання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із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заробітної</a:t>
                      </a:r>
                      <a:r>
                        <a:rPr lang="ru-RU" sz="1700" dirty="0"/>
                        <a:t> плати </a:t>
                      </a:r>
                      <a:r>
                        <a:rPr lang="ru-RU" sz="1700" dirty="0" err="1"/>
                        <a:t>працівників</a:t>
                      </a:r>
                      <a:endParaRPr lang="ru-RU" sz="1700" dirty="0">
                        <a:solidFill>
                          <a:srgbClr val="000000"/>
                        </a:solidFill>
                      </a:endParaRPr>
                    </a:p>
                  </a:txBody>
                  <a:tcPr marL="88348" marR="88348" marT="44174" marB="44174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916270">
                <a:tc gridSpan="3">
                  <a:txBody>
                    <a:bodyPr/>
                    <a:lstStyle/>
                    <a:p>
                      <a:pPr algn="ctr"/>
                      <a:r>
                        <a:rPr lang="ru-RU" sz="1700" dirty="0" err="1"/>
                        <a:t>Обов'язкові</a:t>
                      </a:r>
                      <a:r>
                        <a:rPr lang="ru-RU" sz="1700" dirty="0"/>
                        <a:t> (</a:t>
                      </a:r>
                      <a:r>
                        <a:rPr lang="ru-RU" sz="1700" dirty="0" err="1"/>
                        <a:t>згідно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з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федеральними</a:t>
                      </a:r>
                      <a:r>
                        <a:rPr lang="ru-RU" sz="1700" dirty="0"/>
                        <a:t> законами </a:t>
                      </a:r>
                      <a:r>
                        <a:rPr lang="ru-RU" sz="1700" dirty="0" err="1"/>
                        <a:t>чи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законами</a:t>
                      </a:r>
                      <a:r>
                        <a:rPr lang="ru-RU" sz="1700" dirty="0"/>
                        <a:t> штату)</a:t>
                      </a:r>
                      <a:endParaRPr lang="ru-RU" sz="1700" dirty="0">
                        <a:solidFill>
                          <a:srgbClr val="000000"/>
                        </a:solidFill>
                      </a:endParaRPr>
                    </a:p>
                  </a:txBody>
                  <a:tcPr marL="88348" marR="88348" marT="44174" marB="44174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700" dirty="0" err="1"/>
                        <a:t>Добровільні</a:t>
                      </a:r>
                      <a:r>
                        <a:rPr lang="ru-RU" sz="1700" dirty="0"/>
                        <a:t> - для </a:t>
                      </a:r>
                      <a:r>
                        <a:rPr lang="ru-RU" sz="1700" dirty="0" err="1"/>
                        <a:t>особливих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цілей</a:t>
                      </a:r>
                      <a:r>
                        <a:rPr lang="ru-RU" sz="1700" dirty="0"/>
                        <a:t> (за </a:t>
                      </a:r>
                      <a:r>
                        <a:rPr lang="ru-RU" sz="1700" dirty="0" err="1"/>
                        <a:t>дорученнями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працівників</a:t>
                      </a:r>
                      <a:r>
                        <a:rPr lang="ru-RU" sz="1700" dirty="0"/>
                        <a:t>)</a:t>
                      </a:r>
                      <a:endParaRPr lang="ru-RU" sz="1700" dirty="0">
                        <a:solidFill>
                          <a:srgbClr val="000000"/>
                        </a:solidFill>
                      </a:endParaRPr>
                    </a:p>
                  </a:txBody>
                  <a:tcPr marL="88348" marR="88348" marT="44174" marB="44174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565556">
                <a:tc>
                  <a:txBody>
                    <a:bodyPr/>
                    <a:lstStyle/>
                    <a:p>
                      <a:pPr algn="ctr"/>
                      <a:r>
                        <a:rPr lang="ru-RU" sz="1700"/>
                        <a:t>податок на особистий прибуток громадян</a:t>
                      </a:r>
                      <a:endParaRPr lang="ru-RU" sz="1700">
                        <a:solidFill>
                          <a:srgbClr val="000000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/>
                        <a:t>утримання</a:t>
                      </a:r>
                      <a:r>
                        <a:rPr lang="ru-RU" sz="1700" dirty="0"/>
                        <a:t> на</a:t>
                      </a:r>
                    </a:p>
                    <a:p>
                      <a:pPr algn="ctr"/>
                      <a:r>
                        <a:rPr lang="ru-RU" sz="1700" dirty="0" err="1"/>
                        <a:t>обов'язкове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соціальне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страхування</a:t>
                      </a:r>
                      <a:endParaRPr lang="ru-RU" sz="1700" dirty="0">
                        <a:solidFill>
                          <a:srgbClr val="000000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dirty="0"/>
                        <a:t>профспілкові внески</a:t>
                      </a:r>
                      <a:endParaRPr lang="uk-UA" sz="1700" dirty="0">
                        <a:solidFill>
                          <a:srgbClr val="000000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/>
                        <a:t>страхування життя</a:t>
                      </a:r>
                      <a:endParaRPr lang="uk-UA" sz="1700">
                        <a:solidFill>
                          <a:srgbClr val="000000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dirty="0"/>
                        <a:t>медичне страхування</a:t>
                      </a:r>
                      <a:endParaRPr lang="uk-UA" sz="1700" dirty="0">
                        <a:solidFill>
                          <a:srgbClr val="000000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/>
                        <a:t>внески до ощадних фондів</a:t>
                      </a:r>
                      <a:endParaRPr lang="uk-UA" sz="1700">
                        <a:solidFill>
                          <a:srgbClr val="000000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/>
                        <a:t>погашення позик та ін.</a:t>
                      </a:r>
                      <a:endParaRPr lang="uk-UA" sz="1700">
                        <a:solidFill>
                          <a:srgbClr val="000000"/>
                        </a:solidFill>
                      </a:endParaRPr>
                    </a:p>
                  </a:txBody>
                  <a:tcPr marL="88348" marR="88348" marT="44174" marB="44174" anchor="ctr"/>
                </a:tc>
              </a:tr>
              <a:tr h="366508">
                <a:tc>
                  <a:txBody>
                    <a:bodyPr/>
                    <a:lstStyle/>
                    <a:p>
                      <a:pPr algn="ctr"/>
                      <a:endParaRPr lang="uk-UA" sz="1700">
                        <a:solidFill>
                          <a:srgbClr val="656565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endParaRPr lang="uk-UA" sz="1700">
                        <a:solidFill>
                          <a:srgbClr val="656565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endParaRPr lang="uk-UA" sz="1700">
                        <a:solidFill>
                          <a:srgbClr val="656565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endParaRPr lang="uk-UA" sz="1700">
                        <a:solidFill>
                          <a:srgbClr val="656565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endParaRPr lang="uk-UA" sz="1700">
                        <a:solidFill>
                          <a:srgbClr val="656565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endParaRPr lang="uk-UA" sz="1700">
                        <a:solidFill>
                          <a:srgbClr val="656565"/>
                        </a:solidFill>
                      </a:endParaRP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pPr algn="ctr"/>
                      <a:endParaRPr lang="uk-UA" sz="1700" dirty="0">
                        <a:solidFill>
                          <a:srgbClr val="656565"/>
                        </a:solidFill>
                      </a:endParaRPr>
                    </a:p>
                  </a:txBody>
                  <a:tcPr marL="88348" marR="88348" marT="44174" marB="44174" anchor="ctr"/>
                </a:tc>
              </a:tr>
            </a:tbl>
          </a:graphicData>
        </a:graphic>
      </p:graphicFrame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642918"/>
            <a:ext cx="91440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100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normalizeH="0" baseline="0" dirty="0" smtClean="0">
                <a:ln/>
                <a:solidFill>
                  <a:schemeClr val="accent3"/>
                </a:solidFill>
                <a:cs typeface="Arial" pitchFamily="34" charset="0"/>
              </a:rPr>
              <a:t>	У</a:t>
            </a:r>
            <a:r>
              <a:rPr kumimoji="0" lang="uk-UA" sz="2200" b="1" i="0" u="none" strike="noStrike" normalizeH="0" baseline="0" dirty="0" smtClean="0" bmk="">
                <a:ln/>
                <a:solidFill>
                  <a:schemeClr val="accent3"/>
                </a:solidFill>
                <a:cs typeface="Arial" pitchFamily="34" charset="0"/>
              </a:rPr>
              <a:t>тримання із заробітної плати регулюються законодавством кожної країни. Так, наприклад, у США із заробітної плати працівників здійснюються обов'язкові і добровільні утримання</a:t>
            </a:r>
            <a:r>
              <a:rPr lang="en-US" sz="2200" b="1" dirty="0" smtClean="0" bmk="">
                <a:ln/>
                <a:solidFill>
                  <a:schemeClr val="accent3"/>
                </a:solidFill>
                <a:cs typeface="Arial" pitchFamily="34" charset="0"/>
              </a:rPr>
              <a:t>.</a:t>
            </a:r>
            <a:endParaRPr lang="uk-UA" sz="2200" b="1" dirty="0" smtClean="0" bmk="">
              <a:ln/>
              <a:solidFill>
                <a:schemeClr val="accent3"/>
              </a:solidFill>
              <a:cs typeface="Arial" pitchFamily="34" charset="0"/>
            </a:endParaRPr>
          </a:p>
          <a:p>
            <a:pPr marL="0" marR="0" lvl="0" indent="100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b="1" dirty="0" smtClean="0" bmk="">
              <a:ln/>
              <a:solidFill>
                <a:schemeClr val="accent3"/>
              </a:solidFill>
              <a:cs typeface="Arial" pitchFamily="34" charset="0"/>
            </a:endParaRPr>
          </a:p>
          <a:p>
            <a:pPr marL="0" marR="0" lvl="0" indent="1000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normalizeH="0" baseline="0" dirty="0" smtClean="0" bmk="">
                <a:ln/>
                <a:solidFill>
                  <a:schemeClr val="accent3"/>
                </a:solidFill>
                <a:cs typeface="Arial" pitchFamily="34" charset="0"/>
              </a:rPr>
              <a:t>Види утримань із заробітної плати працівників</a:t>
            </a:r>
            <a:endParaRPr kumimoji="0" lang="uk-UA" sz="2200" b="1" i="0" u="none" strike="noStrike" normalizeH="0" baseline="0" dirty="0" smtClean="0">
              <a:ln/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0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Сполучені Штати Америки</a:t>
            </a:r>
            <a:endParaRPr lang="uk-UA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02" y="-11545323"/>
            <a:ext cx="8643998" cy="11449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Облік</a:t>
            </a:r>
            <a:r>
              <a:rPr lang="ru-RU" b="1" dirty="0"/>
              <a:t> </a:t>
            </a:r>
            <a:r>
              <a:rPr lang="ru-RU" b="1" dirty="0" err="1"/>
              <a:t>нарахування</a:t>
            </a:r>
            <a:r>
              <a:rPr lang="ru-RU" b="1" dirty="0"/>
              <a:t>, </a:t>
            </a:r>
            <a:r>
              <a:rPr lang="ru-RU" b="1" dirty="0" err="1"/>
              <a:t>утримань</a:t>
            </a:r>
            <a:r>
              <a:rPr lang="ru-RU" b="1" dirty="0"/>
              <a:t> </a:t>
            </a:r>
            <a:r>
              <a:rPr lang="ru-RU" b="1" dirty="0" err="1"/>
              <a:t>і</a:t>
            </a:r>
            <a:r>
              <a:rPr lang="ru-RU" b="1" dirty="0"/>
              <a:t> </a:t>
            </a:r>
            <a:r>
              <a:rPr lang="ru-RU" b="1" dirty="0" err="1"/>
              <a:t>виплати</a:t>
            </a:r>
            <a:r>
              <a:rPr lang="ru-RU" b="1" dirty="0"/>
              <a:t> </a:t>
            </a:r>
            <a:r>
              <a:rPr lang="ru-RU" b="1" dirty="0" err="1"/>
              <a:t>заробітної</a:t>
            </a:r>
            <a:r>
              <a:rPr lang="ru-RU" b="1" dirty="0"/>
              <a:t> плати</a:t>
            </a:r>
            <a:endParaRPr lang="ru-RU" dirty="0"/>
          </a:p>
          <a:p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 </a:t>
            </a:r>
            <a:r>
              <a:rPr lang="ru-RU" dirty="0" err="1"/>
              <a:t>регулюються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 В США,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 </a:t>
            </a:r>
            <a:r>
              <a:rPr lang="ru-RU" dirty="0" err="1"/>
              <a:t>утримують</a:t>
            </a:r>
            <a:r>
              <a:rPr lang="ru-RU" dirty="0"/>
              <a:t>:</a:t>
            </a:r>
          </a:p>
          <a:p>
            <a:r>
              <a:rPr lang="ru-RU" dirty="0" err="1"/>
              <a:t>Федеральні</a:t>
            </a:r>
            <a:r>
              <a:rPr lang="ru-RU" dirty="0"/>
              <a:t> </a:t>
            </a:r>
            <a:r>
              <a:rPr lang="ru-RU" dirty="0" err="1"/>
              <a:t>внески</a:t>
            </a:r>
            <a:r>
              <a:rPr lang="ru-RU" dirty="0"/>
              <a:t> на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на</a:t>
            </a:r>
            <a:r>
              <a:rPr lang="ru-RU" dirty="0"/>
              <a:t> </a:t>
            </a:r>
            <a:r>
              <a:rPr lang="ru-RU" dirty="0" err="1"/>
              <a:t>пенсійне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допомогу</a:t>
            </a:r>
            <a:r>
              <a:rPr lang="ru-RU" dirty="0"/>
              <a:t> при </a:t>
            </a:r>
            <a:r>
              <a:rPr lang="ru-RU" dirty="0" err="1"/>
              <a:t>непрацездатності</a:t>
            </a:r>
            <a:r>
              <a:rPr lang="ru-RU" dirty="0"/>
              <a:t>, та </a:t>
            </a:r>
            <a:r>
              <a:rPr lang="ru-RU" dirty="0" err="1"/>
              <a:t>медичне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;</a:t>
            </a:r>
          </a:p>
          <a:p>
            <a:r>
              <a:rPr lang="ru-RU" dirty="0" err="1"/>
              <a:t>Федеральний</a:t>
            </a:r>
            <a:r>
              <a:rPr lang="ru-RU" dirty="0"/>
              <a:t> </a:t>
            </a:r>
            <a:r>
              <a:rPr lang="ru-RU" dirty="0" err="1"/>
              <a:t>прибутковий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;</a:t>
            </a:r>
          </a:p>
          <a:p>
            <a:r>
              <a:rPr lang="ru-RU" dirty="0" err="1"/>
              <a:t>Прибутковий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 штату.</a:t>
            </a:r>
          </a:p>
          <a:p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добровільні</a:t>
            </a:r>
            <a:r>
              <a:rPr lang="ru-RU" dirty="0"/>
              <a:t> </a:t>
            </a:r>
            <a:r>
              <a:rPr lang="ru-RU" dirty="0" err="1"/>
              <a:t>відрахування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 - як </a:t>
            </a:r>
            <a:r>
              <a:rPr lang="ru-RU" dirty="0" err="1"/>
              <a:t>додаткове</a:t>
            </a:r>
            <a:r>
              <a:rPr lang="ru-RU" dirty="0"/>
              <a:t> </a:t>
            </a:r>
            <a:r>
              <a:rPr lang="ru-RU" dirty="0" err="1"/>
              <a:t>пенсійне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по </a:t>
            </a:r>
            <a:r>
              <a:rPr lang="ru-RU" dirty="0" err="1"/>
              <a:t>старості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доброчинні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. Порядок </a:t>
            </a:r>
            <a:r>
              <a:rPr lang="ru-RU" dirty="0" err="1"/>
              <a:t>відображення</a:t>
            </a:r>
            <a:r>
              <a:rPr lang="ru-RU" dirty="0"/>
              <a:t> на </a:t>
            </a:r>
            <a:r>
              <a:rPr lang="ru-RU" dirty="0" err="1"/>
              <a:t>рахунках</a:t>
            </a:r>
            <a:r>
              <a:rPr lang="ru-RU" dirty="0"/>
              <a:t> </a:t>
            </a:r>
            <a:r>
              <a:rPr lang="ru-RU" dirty="0" err="1"/>
              <a:t>нарахованої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утримань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(методика США).</a:t>
            </a:r>
          </a:p>
          <a:p>
            <a:r>
              <a:rPr lang="ru-RU" b="1" dirty="0"/>
              <a:t>Приклад</a:t>
            </a:r>
            <a:r>
              <a:rPr lang="ru-RU" dirty="0"/>
              <a:t>: за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платіжного</a:t>
            </a:r>
            <a:r>
              <a:rPr lang="ru-RU" dirty="0"/>
              <a:t> журналу (</a:t>
            </a:r>
            <a:r>
              <a:rPr lang="ru-RU" dirty="0" err="1"/>
              <a:t>відомості</a:t>
            </a:r>
            <a:r>
              <a:rPr lang="ru-RU" dirty="0"/>
              <a:t>):</a:t>
            </a:r>
          </a:p>
          <a:p>
            <a:r>
              <a:rPr lang="ru-RU" b="1" dirty="0"/>
              <a:t>1)</a:t>
            </a:r>
            <a:r>
              <a:rPr lang="ru-RU" dirty="0"/>
              <a:t> </a:t>
            </a:r>
            <a:r>
              <a:rPr lang="ru-RU" dirty="0" err="1"/>
              <a:t>Нарахована</a:t>
            </a:r>
            <a:r>
              <a:rPr lang="ru-RU" dirty="0"/>
              <a:t> зарплата, дол.:</a:t>
            </a:r>
          </a:p>
          <a:p>
            <a:r>
              <a:rPr lang="ru-RU" dirty="0"/>
              <a:t>а) за </a:t>
            </a:r>
            <a:r>
              <a:rPr lang="ru-RU" dirty="0" err="1"/>
              <a:t>нормований</a:t>
            </a:r>
            <a:r>
              <a:rPr lang="ru-RU" dirty="0"/>
              <a:t> час – 81000;</a:t>
            </a:r>
          </a:p>
          <a:p>
            <a:r>
              <a:rPr lang="ru-RU" dirty="0"/>
              <a:t>б) за </a:t>
            </a:r>
            <a:r>
              <a:rPr lang="ru-RU" dirty="0" err="1"/>
              <a:t>понаднормований</a:t>
            </a:r>
            <a:r>
              <a:rPr lang="ru-RU" dirty="0"/>
              <a:t> час – 5050;</a:t>
            </a:r>
          </a:p>
          <a:p>
            <a:r>
              <a:rPr lang="ru-RU" dirty="0"/>
              <a:t>Разом – 86050;</a:t>
            </a:r>
          </a:p>
          <a:p>
            <a:r>
              <a:rPr lang="ru-RU" dirty="0"/>
              <a:t>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адміністративно</a:t>
            </a:r>
            <a:r>
              <a:rPr lang="ru-RU" dirty="0"/>
              <a:t> – </a:t>
            </a:r>
            <a:r>
              <a:rPr lang="ru-RU" dirty="0" err="1"/>
              <a:t>управлінському</a:t>
            </a:r>
            <a:r>
              <a:rPr lang="ru-RU" dirty="0"/>
              <a:t> </a:t>
            </a:r>
            <a:r>
              <a:rPr lang="ru-RU" dirty="0" err="1"/>
              <a:t>персоналові</a:t>
            </a:r>
            <a:r>
              <a:rPr lang="ru-RU" dirty="0"/>
              <a:t> – 26000;</a:t>
            </a:r>
          </a:p>
          <a:p>
            <a:r>
              <a:rPr lang="ru-RU" dirty="0" err="1"/>
              <a:t>Робітникам</a:t>
            </a:r>
            <a:r>
              <a:rPr lang="ru-RU" dirty="0"/>
              <a:t> та </a:t>
            </a:r>
            <a:r>
              <a:rPr lang="ru-RU" dirty="0" err="1"/>
              <a:t>службовцям</a:t>
            </a:r>
            <a:r>
              <a:rPr lang="ru-RU" dirty="0"/>
              <a:t> - 60050;</a:t>
            </a:r>
          </a:p>
          <a:p>
            <a:r>
              <a:rPr lang="ru-RU" b="1" dirty="0"/>
              <a:t>2)</a:t>
            </a:r>
            <a:r>
              <a:rPr lang="ru-RU" dirty="0"/>
              <a:t> </a:t>
            </a:r>
            <a:r>
              <a:rPr lang="ru-RU" dirty="0" err="1"/>
              <a:t>Утримано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, дол.:</a:t>
            </a:r>
          </a:p>
          <a:p>
            <a:r>
              <a:rPr lang="ru-RU" dirty="0"/>
              <a:t>а) на </a:t>
            </a:r>
            <a:r>
              <a:rPr lang="ru-RU" dirty="0" err="1"/>
              <a:t>соціальні</a:t>
            </a:r>
            <a:r>
              <a:rPr lang="ru-RU" dirty="0"/>
              <a:t> потреби (FICA) – 6880;</a:t>
            </a:r>
          </a:p>
          <a:p>
            <a:r>
              <a:rPr lang="ru-RU" dirty="0"/>
              <a:t>б) </a:t>
            </a:r>
            <a:r>
              <a:rPr lang="ru-RU" dirty="0" err="1"/>
              <a:t>федеральний</a:t>
            </a:r>
            <a:r>
              <a:rPr lang="ru-RU" dirty="0"/>
              <a:t> </a:t>
            </a:r>
            <a:r>
              <a:rPr lang="ru-RU" dirty="0" err="1"/>
              <a:t>прибутковий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 – 17490;</a:t>
            </a:r>
          </a:p>
          <a:p>
            <a:r>
              <a:rPr lang="ru-RU" dirty="0"/>
              <a:t>в) </a:t>
            </a:r>
            <a:r>
              <a:rPr lang="ru-RU" dirty="0" err="1"/>
              <a:t>прибутковий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штату – 1720;</a:t>
            </a:r>
          </a:p>
          <a:p>
            <a:r>
              <a:rPr lang="ru-RU" dirty="0"/>
              <a:t>Разом - 26090.</a:t>
            </a:r>
          </a:p>
          <a:p>
            <a:r>
              <a:rPr lang="ru-RU" b="1" dirty="0"/>
              <a:t>3)</a:t>
            </a:r>
            <a:r>
              <a:rPr lang="ru-RU" dirty="0"/>
              <a:t> Чиста зарплата, дол. – 59960.</a:t>
            </a:r>
          </a:p>
          <a:p>
            <a:r>
              <a:rPr lang="ru-RU" dirty="0"/>
              <a:t>Проводка:</a:t>
            </a:r>
          </a:p>
          <a:p>
            <a:r>
              <a:rPr lang="ru-RU" dirty="0"/>
              <a:t>Дт "</a:t>
            </a:r>
            <a:r>
              <a:rPr lang="ru-RU" dirty="0" err="1"/>
              <a:t>Витрати</a:t>
            </a:r>
            <a:r>
              <a:rPr lang="ru-RU" dirty="0"/>
              <a:t> на оплату </a:t>
            </a:r>
            <a:r>
              <a:rPr lang="ru-RU" dirty="0" err="1"/>
              <a:t>праці</a:t>
            </a:r>
            <a:r>
              <a:rPr lang="ru-RU" dirty="0"/>
              <a:t> (</a:t>
            </a:r>
            <a:r>
              <a:rPr lang="ru-RU" dirty="0" err="1"/>
              <a:t>адміністративно</a:t>
            </a:r>
            <a:r>
              <a:rPr lang="ru-RU" dirty="0"/>
              <a:t> – </a:t>
            </a:r>
            <a:r>
              <a:rPr lang="ru-RU" dirty="0" err="1"/>
              <a:t>управлінський</a:t>
            </a:r>
            <a:r>
              <a:rPr lang="ru-RU" dirty="0"/>
              <a:t> персонал)" – 26000;</a:t>
            </a:r>
          </a:p>
          <a:p>
            <a:r>
              <a:rPr lang="ru-RU" dirty="0"/>
              <a:t>Дт "Дт "</a:t>
            </a:r>
            <a:r>
              <a:rPr lang="ru-RU" dirty="0" err="1"/>
              <a:t>Витрати</a:t>
            </a:r>
            <a:r>
              <a:rPr lang="ru-RU" dirty="0"/>
              <a:t> на оплату </a:t>
            </a:r>
            <a:r>
              <a:rPr lang="ru-RU" dirty="0" err="1"/>
              <a:t>праці</a:t>
            </a:r>
            <a:r>
              <a:rPr lang="ru-RU" dirty="0"/>
              <a:t> (</a:t>
            </a:r>
            <a:r>
              <a:rPr lang="ru-RU" dirty="0" err="1"/>
              <a:t>робітники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службовці</a:t>
            </a:r>
            <a:r>
              <a:rPr lang="ru-RU" dirty="0"/>
              <a:t>)" – 60050;</a:t>
            </a:r>
          </a:p>
          <a:p>
            <a:r>
              <a:rPr lang="ru-RU" dirty="0"/>
              <a:t>Кт "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відрахування</a:t>
            </a:r>
            <a:r>
              <a:rPr lang="ru-RU" dirty="0"/>
              <a:t> до </a:t>
            </a:r>
            <a:r>
              <a:rPr lang="ru-RU" dirty="0" err="1"/>
              <a:t>сплати</a:t>
            </a:r>
            <a:r>
              <a:rPr lang="ru-RU" dirty="0"/>
              <a:t>" – 6880;</a:t>
            </a:r>
          </a:p>
          <a:p>
            <a:r>
              <a:rPr lang="ru-RU" dirty="0"/>
              <a:t>Кт "</a:t>
            </a:r>
            <a:r>
              <a:rPr lang="ru-RU" dirty="0" err="1"/>
              <a:t>Федеральний</a:t>
            </a:r>
            <a:r>
              <a:rPr lang="ru-RU" dirty="0"/>
              <a:t> </a:t>
            </a:r>
            <a:r>
              <a:rPr lang="ru-RU" dirty="0" err="1"/>
              <a:t>прибутковий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 до </a:t>
            </a:r>
            <a:r>
              <a:rPr lang="ru-RU" dirty="0" err="1"/>
              <a:t>сплати</a:t>
            </a:r>
            <a:r>
              <a:rPr lang="ru-RU" dirty="0"/>
              <a:t>" – 17490;</a:t>
            </a:r>
          </a:p>
          <a:p>
            <a:r>
              <a:rPr lang="ru-RU" dirty="0"/>
              <a:t>Кт "</a:t>
            </a:r>
            <a:r>
              <a:rPr lang="ru-RU" dirty="0" err="1"/>
              <a:t>Прибутковий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 штату до </a:t>
            </a:r>
            <a:r>
              <a:rPr lang="ru-RU" dirty="0" err="1"/>
              <a:t>сплати</a:t>
            </a:r>
            <a:r>
              <a:rPr lang="ru-RU" dirty="0"/>
              <a:t>" – 1720;</a:t>
            </a:r>
          </a:p>
          <a:p>
            <a:r>
              <a:rPr lang="ru-RU" dirty="0"/>
              <a:t>Кт "</a:t>
            </a:r>
            <a:r>
              <a:rPr lang="ru-RU" dirty="0" err="1"/>
              <a:t>Заробітна</a:t>
            </a:r>
            <a:r>
              <a:rPr lang="ru-RU" dirty="0"/>
              <a:t> плата до </a:t>
            </a:r>
            <a:r>
              <a:rPr lang="ru-RU" dirty="0" err="1"/>
              <a:t>сплати</a:t>
            </a:r>
            <a:r>
              <a:rPr lang="ru-RU" dirty="0"/>
              <a:t>" – 59960.</a:t>
            </a:r>
          </a:p>
          <a:p>
            <a:r>
              <a:rPr lang="ru-RU" dirty="0"/>
              <a:t>Як </a:t>
            </a:r>
            <a:r>
              <a:rPr lang="ru-RU" dirty="0" err="1"/>
              <a:t>бачимо</a:t>
            </a:r>
            <a:r>
              <a:rPr lang="ru-RU" dirty="0"/>
              <a:t>, </a:t>
            </a:r>
            <a:r>
              <a:rPr lang="ru-RU" dirty="0" err="1"/>
              <a:t>особливість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на </a:t>
            </a:r>
            <a:r>
              <a:rPr lang="ru-RU" dirty="0" err="1"/>
              <a:t>рахунках</a:t>
            </a:r>
            <a:r>
              <a:rPr lang="ru-RU" dirty="0"/>
              <a:t> "</a:t>
            </a:r>
            <a:r>
              <a:rPr lang="ru-RU" dirty="0" err="1"/>
              <a:t>Заробітна</a:t>
            </a:r>
            <a:r>
              <a:rPr lang="ru-RU" dirty="0"/>
              <a:t> плати до </a:t>
            </a:r>
            <a:r>
              <a:rPr lang="ru-RU" dirty="0" err="1"/>
              <a:t>сплати</a:t>
            </a:r>
            <a:r>
              <a:rPr lang="ru-RU" dirty="0"/>
              <a:t>" по кредиту </a:t>
            </a:r>
            <a:r>
              <a:rPr lang="ru-RU" dirty="0" err="1"/>
              <a:t>відображають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чисту</a:t>
            </a:r>
            <a:r>
              <a:rPr lang="ru-RU" dirty="0"/>
              <a:t> зарплату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утримань</a:t>
            </a:r>
            <a:r>
              <a:rPr lang="ru-RU" dirty="0"/>
              <a:t>.</a:t>
            </a:r>
          </a:p>
          <a:p>
            <a:r>
              <a:rPr lang="ru-RU" dirty="0" err="1"/>
              <a:t>Проти</a:t>
            </a:r>
            <a:r>
              <a:rPr lang="ru-RU" dirty="0"/>
              <a:t> а </a:t>
            </a:r>
            <a:r>
              <a:rPr lang="ru-RU" dirty="0" err="1"/>
              <a:t>західноєвропейських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по кредиту </a:t>
            </a:r>
            <a:r>
              <a:rPr lang="ru-RU" dirty="0" err="1"/>
              <a:t>рахунку</a:t>
            </a:r>
            <a:r>
              <a:rPr lang="ru-RU" dirty="0"/>
              <a:t> "</a:t>
            </a:r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персоналом"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відображають</a:t>
            </a:r>
            <a:r>
              <a:rPr lang="ru-RU" dirty="0"/>
              <a:t> суму </a:t>
            </a:r>
            <a:r>
              <a:rPr lang="ru-RU" dirty="0" err="1"/>
              <a:t>нарахованої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, а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показують</a:t>
            </a:r>
            <a:r>
              <a:rPr lang="ru-RU" dirty="0"/>
              <a:t> по дебету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рахунку</a:t>
            </a:r>
            <a:r>
              <a:rPr lang="ru-RU" dirty="0"/>
              <a:t>.</a:t>
            </a:r>
          </a:p>
          <a:p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виписує</a:t>
            </a:r>
            <a:r>
              <a:rPr lang="ru-RU" dirty="0"/>
              <a:t> чеки на </a:t>
            </a:r>
            <a:r>
              <a:rPr lang="ru-RU" dirty="0" err="1"/>
              <a:t>зарахування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 </a:t>
            </a:r>
            <a:r>
              <a:rPr lang="ru-RU" dirty="0" err="1"/>
              <a:t>на</a:t>
            </a:r>
            <a:r>
              <a:rPr lang="ru-RU" dirty="0"/>
              <a:t> </a:t>
            </a:r>
            <a:r>
              <a:rPr lang="ru-RU" dirty="0" err="1"/>
              <a:t>банківські</a:t>
            </a:r>
            <a:r>
              <a:rPr lang="ru-RU" dirty="0"/>
              <a:t> </a:t>
            </a:r>
            <a:r>
              <a:rPr lang="ru-RU" dirty="0" err="1"/>
              <a:t>рахунки</a:t>
            </a:r>
            <a:r>
              <a:rPr lang="ru-RU" dirty="0"/>
              <a:t> </a:t>
            </a:r>
            <a:r>
              <a:rPr lang="ru-RU" dirty="0" err="1"/>
              <a:t>робітників</a:t>
            </a:r>
            <a:r>
              <a:rPr lang="ru-RU" dirty="0"/>
              <a:t> та </a:t>
            </a:r>
            <a:r>
              <a:rPr lang="ru-RU" dirty="0" err="1"/>
              <a:t>службовців</a:t>
            </a:r>
            <a:r>
              <a:rPr lang="ru-RU" dirty="0"/>
              <a:t>. Оплата (</a:t>
            </a:r>
            <a:r>
              <a:rPr lang="ru-RU" dirty="0" err="1"/>
              <a:t>виплата</a:t>
            </a:r>
            <a:r>
              <a:rPr lang="ru-RU" dirty="0"/>
              <a:t>) </a:t>
            </a:r>
            <a:r>
              <a:rPr lang="ru-RU" dirty="0" err="1"/>
              <a:t>зарплати</a:t>
            </a:r>
            <a:r>
              <a:rPr lang="ru-RU" dirty="0"/>
              <a:t> </a:t>
            </a:r>
            <a:r>
              <a:rPr lang="ru-RU" dirty="0" err="1"/>
              <a:t>відображається</a:t>
            </a:r>
            <a:r>
              <a:rPr lang="ru-RU" dirty="0"/>
              <a:t> проводкою:</a:t>
            </a:r>
          </a:p>
          <a:p>
            <a:r>
              <a:rPr lang="ru-RU" dirty="0"/>
              <a:t>Дт "</a:t>
            </a:r>
            <a:r>
              <a:rPr lang="ru-RU" dirty="0" err="1"/>
              <a:t>Заробітна</a:t>
            </a:r>
            <a:r>
              <a:rPr lang="ru-RU" dirty="0"/>
              <a:t> плата до </a:t>
            </a:r>
            <a:r>
              <a:rPr lang="ru-RU" dirty="0" err="1"/>
              <a:t>сплати</a:t>
            </a:r>
            <a:r>
              <a:rPr lang="ru-RU" dirty="0"/>
              <a:t>";</a:t>
            </a:r>
          </a:p>
          <a:p>
            <a:r>
              <a:rPr lang="ru-RU" dirty="0"/>
              <a:t>Кт "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".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00042"/>
            <a:ext cx="8429684" cy="5956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200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Облік</a:t>
            </a:r>
            <a:r>
              <a:rPr lang="ru-RU" sz="22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нарахування</a:t>
            </a:r>
            <a:r>
              <a:rPr lang="ru-RU" sz="22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утримань</a:t>
            </a:r>
            <a:r>
              <a:rPr lang="ru-RU" sz="22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2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виплати</a:t>
            </a:r>
            <a:r>
              <a:rPr lang="ru-RU" sz="22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заробітної</a:t>
            </a:r>
            <a:r>
              <a:rPr lang="ru-RU" sz="22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плати</a:t>
            </a:r>
            <a:endParaRPr lang="ru-RU" sz="2200" dirty="0" smtClea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en-US" sz="2200" dirty="0" smtClean="0"/>
              <a:t>	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регулюються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законодавством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кожної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країни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 США,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наприклад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утримують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внески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соціальне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страхування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використовуються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пенсійне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забезпечення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допомогу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непрацездатності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та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медичне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обслуговування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Федеральний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прибутковий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податок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Прибутковий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податок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штату.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Можливі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також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добровільні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відрахування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частини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як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додаткове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пенсійне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забезпечення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старості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доброчинні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фонди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Порядок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відображення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рахунках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нарахованої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утримань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такий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(методика США).</a:t>
            </a:r>
            <a:endParaRPr lang="ru-RU" sz="2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285728"/>
            <a:ext cx="8643998" cy="6633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за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даними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платіжного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журналу (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відомості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Нарахована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зарплата, дол.: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за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нормований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час – 81000;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за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понаднормований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час – 5050;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Разом – 86050;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тому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числі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адміністративно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управлінському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персоналові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26000;</a:t>
            </a:r>
          </a:p>
          <a:p>
            <a:pPr algn="just">
              <a:lnSpc>
                <a:spcPct val="150000"/>
              </a:lnSpc>
            </a:pP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Робітникам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службовцям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- 60050;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Утримано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зарплати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дол.: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на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соціальні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потреби (FICA) – 6880;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федеральний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прибутковий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податок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17490;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прибутковий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прибуток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штату – 1720;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Разом - 26090.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Чиста зарплата, дол. – 59960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333137"/>
            <a:ext cx="871543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Проводка: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Дт "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оплату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праці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адміністративно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управлінський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персонал)" – 26000;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Дт "Дт "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оплату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праці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робітники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службовці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)" – 60050;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 "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відрахування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– 6880;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 "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Федеральний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прибутковий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податок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– 17490;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 "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Прибутковий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податок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штату до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– 1720;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 "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плата до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– 59960.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бачимо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особливість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відображення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рахунках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"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плати до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по кредиту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відображають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тільки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чисту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зарплату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після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всіх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утримань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r>
              <a:rPr lang="en-US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Проте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західноєвропейських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країнах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кредиту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рахунку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"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Розрахунки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персоналом"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спочатку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відображають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суму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нарахованої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показують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дебету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цього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рахунку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r>
              <a:rPr lang="en-US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Підприємство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найчастіше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виписує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чеки на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зарахування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банківські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рахунки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робітників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службовців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Оплата (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виплата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відображається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проводкою: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Дт "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плата до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";</a:t>
            </a:r>
          </a:p>
          <a:p>
            <a:pPr algn="just"/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 "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Грошові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кошти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".</a:t>
            </a:r>
            <a:endParaRPr lang="ru-RU" sz="2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357166"/>
            <a:ext cx="8358246" cy="3586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Незалежно від того, з якою метою здійснюються утримання із заробітної плати працівників і нарахування на фонд заробітної плати, роботодавець зобов'язаний перерахувати ці суми відповідним державним органам, фондам або організаціям. А в період між утриманням і нарахуванням коштів та їх перерахуванням, роботодавець повинен відобразити ці суми як короткострокові зобов'язання.</a:t>
            </a:r>
            <a:endParaRPr lang="uk-UA" sz="220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3857628"/>
            <a:ext cx="8286808" cy="1555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Наприклад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має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місце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така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інформація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нарахування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заробітної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плати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працівникам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корпорації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"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Стрінг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(США)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пов'язані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нею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утримання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нарахування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звітний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місяць</a:t>
            </a:r>
            <a:r>
              <a:rPr lang="ru-RU" sz="220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(в $):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Нарахована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плата 80,000</a:t>
            </a:r>
          </a:p>
          <a:p>
            <a:pPr algn="just"/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Утримано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заробітної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плати:</a:t>
            </a:r>
          </a:p>
          <a:p>
            <a:pPr algn="just"/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прибутковий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податок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16,500</a:t>
            </a:r>
          </a:p>
          <a:p>
            <a:pPr algn="just"/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профспілкові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внески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350</a:t>
            </a:r>
          </a:p>
          <a:p>
            <a:pPr algn="just"/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на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обов'язкове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соціальне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страхування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(7,15%) 5,720 Разом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утримано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22,570</a:t>
            </a:r>
          </a:p>
          <a:p>
            <a:pPr algn="just"/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Чиста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плата до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виплати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57,430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Нарахування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фонд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заробітної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плати:</a:t>
            </a:r>
          </a:p>
          <a:p>
            <a:pPr algn="just"/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на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обов'язкове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соціальне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страхування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(80,000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7,15%) 5,720</a:t>
            </a:r>
          </a:p>
          <a:p>
            <a:pPr algn="just"/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у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федеральний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фонд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зайнятості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(80,000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0,7 %) 560</a:t>
            </a:r>
          </a:p>
          <a:p>
            <a:pPr algn="just"/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у фонд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зайнятості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штату (80,000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2,7%) 2,160</a:t>
            </a:r>
          </a:p>
          <a:p>
            <a:pPr algn="just"/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зобов'язання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пов'язані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заробітною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платою,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будуть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відображені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записами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just"/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нарахування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заробітної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плати:</a:t>
            </a:r>
          </a:p>
          <a:p>
            <a:pPr algn="just"/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оплату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праці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персонал) 80,000</a:t>
            </a:r>
          </a:p>
          <a:p>
            <a:pPr algn="just"/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Прибутковий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податок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стати 16,500</a:t>
            </a:r>
          </a:p>
          <a:p>
            <a:pPr algn="just"/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Профспілкові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внески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350</a:t>
            </a:r>
          </a:p>
          <a:p>
            <a:pPr algn="just"/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Утримання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обов'язкове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соціальне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страхування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5,720</a:t>
            </a:r>
          </a:p>
          <a:p>
            <a:pPr algn="just"/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плата до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виплати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57,430</a:t>
            </a:r>
          </a:p>
          <a:p>
            <a:pPr algn="just"/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Нарахування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фонд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заробітної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плати:</a:t>
            </a:r>
          </a:p>
          <a:p>
            <a:pPr algn="just"/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сплату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обов'язкових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відрахувань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фонду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заробітної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плати (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соціальні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заходи) 8/40</a:t>
            </a:r>
          </a:p>
          <a:p>
            <a:pPr algn="just"/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Відрахування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обов'язкове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соціальне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страхування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5,720</a:t>
            </a:r>
          </a:p>
          <a:p>
            <a:pPr algn="just"/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Відрахування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федерального фонду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зайнятості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560</a:t>
            </a:r>
          </a:p>
          <a:p>
            <a:pPr algn="just"/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Відрахування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фонду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зайнятості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штату до </a:t>
            </a:r>
            <a:r>
              <a:rPr lang="ru-RU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сплати</a:t>
            </a:r>
            <a:r>
              <a:rPr lang="ru-RU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2,160</a:t>
            </a:r>
          </a:p>
          <a:p>
            <a:pPr algn="just"/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Таким чином, по кредиту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рахунка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"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плата до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виплати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відображається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чиста сума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зобов'язання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виплати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заробітної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плата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після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всіх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утримань</a:t>
            </a:r>
            <a:r>
              <a:rPr lang="ru-RU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($57,430).</a:t>
            </a:r>
            <a:endParaRPr lang="ru-RU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428604"/>
            <a:ext cx="8715436" cy="5109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uk-UA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Система стимулювання праці та нарахування заробітної плати в Японії є досить гнучкою. Вона враховує три фактори: вік працюючого, стаж його роботи, рівень кваліфікації. Останнім часом до них приєднався ще й </a:t>
            </a:r>
            <a:r>
              <a:rPr lang="uk-UA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четвертий–результати</a:t>
            </a:r>
            <a:r>
              <a:rPr lang="uk-UA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праці: сучасні технології значно зменшили складність праці, проте збільшили вимоги до показників трудового внеску кожного. Як наслідок, японський працівник, оцінка праці якого стала більш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гнучкою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менш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консервативною,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досить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короткий час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значно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підвищити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свій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заробіток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рахунок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кращих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результатів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2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8794" y="214290"/>
            <a:ext cx="5429288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54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Японія</a:t>
            </a:r>
            <a:endParaRPr lang="uk-UA" sz="54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228</TotalTime>
  <Words>510</Words>
  <Application>Microsoft Office PowerPoint</Application>
  <PresentationFormat>Экран (4:3)</PresentationFormat>
  <Paragraphs>126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Облік заробітної плати в розвинутих країнах світу: США, ЯПОНІЯ, ФРАНЦІЯ,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Облік заробітної плати в розвинутих країнах світу: США, ЯПОНІЯ, ФРАНЦІЯ, ШВЕЦІЯ</dc:title>
  <dc:creator>User</dc:creator>
  <cp:lastModifiedBy>Love Love</cp:lastModifiedBy>
  <cp:revision>22</cp:revision>
  <dcterms:created xsi:type="dcterms:W3CDTF">2015-02-12T13:10:37Z</dcterms:created>
  <dcterms:modified xsi:type="dcterms:W3CDTF">2016-04-23T10:00:25Z</dcterms:modified>
</cp:coreProperties>
</file>